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6D8DE78-0239-4801-8B50-82265E17257E}">
  <a:tblStyle styleId="{06D8DE78-0239-4801-8B50-82265E17257E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pload.wikimedia.org/wikipedia/commons/d/de/Tree_of_life_by_Haeckel.jpg" TargetMode="External"/><Relationship Id="rId3" Type="http://schemas.openxmlformats.org/officeDocument/2006/relationships/hyperlink" Target="http://www.gridgit.com/postpic/2015/04/tree-life-evolution-chart_290093.jpg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Analogy, what are the different types of trees? It’s as if we used Linneaus’s categories, even though DNA sequencing tells us otherwise.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Ernst Haeckel: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https://upload.wikimedia.org/wikipedia/commons/d/de/Tree_of_life_by_Haeckel.jpg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http://www.gridgit.com/postpic/2015/04/tree-life-evolution-chart_290093.jpg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analogy, we have not updated our taxonomy of ancient literature by statistical means.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https://images-eu.ssl-images-amazon.com/images/I/51T04RR80HL._SS500_.jpg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Pose as a question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Lexical diversity; topic modeling; ML classification; DL classification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• </a:t>
            </a:r>
            <a:r>
              <a:rPr lang="en"/>
              <a:t>See the other TLG book (covering only through 6th century AD) which says there were 2,900 authors with 8,000 individual 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Luci Berkowitz, Karl A. Squitier, William Allen Johnson, Oxford University Press, 1986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https://books.google.com/books?id=X8JHAAAAMAAJ&amp;dq=thesaurus+linguae+graecae&amp;hl=en&amp;sa=X&amp;ved=0ahUKEwj6uPLA6OjPAhUO24MKHTXkAZ0Q6AEIJjAB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</a:rPr>
              <a:t>Mean words per author: 39526.99725726824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Standard deviation of words per author: 174923.28976653758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Mean unique words per author: 5435.820076796489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Standard deviation of unique words per author: 14195.290142159112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</a:rPr>
              <a:t>Mean words per author: 39526.99725726824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Standard deviation of words per author: 174923.28976653758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Mean unique words per author: 5435.820076796489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Standard deviation of unique words per author: 14195.290142159112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</a:rPr>
              <a:t>https://github.com/kylepjohnson/notebooks/tree/master/public_talks/2016_10_26_harvard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</a:rPr>
              <a:t>https://github.com/kylepjohnson/notebooks/tree/master/public_talks/2016_10_26_harvard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https://138.68.43.124:9999/notebooks/2.2b%20Clustering%20(w%20doc%20reduction).ipynb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https://docs.google.com/spreadsheets/d/1FQd1W4RuEvpkWaBCvMFBQLkOycMgZPts9wjOWElyRVk/edit#gid=660118713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https://docs.google.com/spreadsheets/d/1FQd1W4RuEvpkWaBCvMFBQLkOycMgZPts9wjOWElyRVk/edit#gid=643886554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are the 5 lowest diversity of epithet w/in topic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These are the 5 lowest diversity of epithet w/in topic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https://s-media-cache-ak0.pinimg.com/originals/61/b2/34/61b23411d0990a69b32a89fba0536cd3.jpg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Worse recall also following worse precision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DT seems to have consolidated/generalized small but distinct genres to get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F1 = 2 * ((prec * recall) / (prec + recall))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πόρρω ἄρα που τοῦ ἀληθοῦς ἡ μιμητική ἐστιν καί, ὡς ἔοικεν, διὰ τοῦτο πάντα ἀπεργάζεται, ὅτι σμικρόν τι ἑκάστου ἐφάπτεται, καὶ τοῦτο εἴδωλον.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uke@archimedes.digital" TargetMode="External"/><Relationship Id="rId4" Type="http://schemas.openxmlformats.org/officeDocument/2006/relationships/hyperlink" Target="mailto:kyle@kyle-p-johnson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archive.cltk.org/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api.cltk.org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clt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0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kylepjohnson/cnn-text-classification-tf" TargetMode="External"/><Relationship Id="rId4" Type="http://schemas.openxmlformats.org/officeDocument/2006/relationships/image" Target="../media/image0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kylepjohnson/ipython/tree/master/public_talks" TargetMode="External"/><Relationship Id="rId4" Type="http://schemas.openxmlformats.org/officeDocument/2006/relationships/hyperlink" Target="https://github.com/cltk/cltk" TargetMode="External"/><Relationship Id="rId11" Type="http://schemas.openxmlformats.org/officeDocument/2006/relationships/hyperlink" Target="http://learnpythonthehardway.org/" TargetMode="External"/><Relationship Id="rId10" Type="http://schemas.openxmlformats.org/officeDocument/2006/relationships/hyperlink" Target="https://www.python.org/downloads/" TargetMode="External"/><Relationship Id="rId9" Type="http://schemas.openxmlformats.org/officeDocument/2006/relationships/hyperlink" Target="http://blog.teamtreehouse.com/introduction-to-the-mac-os-x-command-line" TargetMode="External"/><Relationship Id="rId5" Type="http://schemas.openxmlformats.org/officeDocument/2006/relationships/hyperlink" Target="https://github.com/cltk/cltk/issues" TargetMode="External"/><Relationship Id="rId6" Type="http://schemas.openxmlformats.org/officeDocument/2006/relationships/hyperlink" Target="https://github.com/cltk" TargetMode="External"/><Relationship Id="rId7" Type="http://schemas.openxmlformats.org/officeDocument/2006/relationships/hyperlink" Target="http://docs.cltk.org/en/latest/" TargetMode="External"/><Relationship Id="rId8" Type="http://schemas.openxmlformats.org/officeDocument/2006/relationships/hyperlink" Target="http://docs.cltk.org/en/latest/installation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cltk.org" TargetMode="External"/><Relationship Id="rId4" Type="http://schemas.openxmlformats.org/officeDocument/2006/relationships/hyperlink" Target="http://docs.cltk.org/en/latest" TargetMode="External"/><Relationship Id="rId9" Type="http://schemas.openxmlformats.org/officeDocument/2006/relationships/hyperlink" Target="mailto:kyle@kyle-p-johnson.com" TargetMode="External"/><Relationship Id="rId5" Type="http://schemas.openxmlformats.org/officeDocument/2006/relationships/hyperlink" Target="https://github.com/cltk/cltk" TargetMode="External"/><Relationship Id="rId6" Type="http://schemas.openxmlformats.org/officeDocument/2006/relationships/hyperlink" Target="https://github.com/cltk" TargetMode="External"/><Relationship Id="rId7" Type="http://schemas.openxmlformats.org/officeDocument/2006/relationships/hyperlink" Target="https://github.com/cltk/cltk/blob/master/cltk/corpus/utils/importer.py" TargetMode="External"/><Relationship Id="rId8" Type="http://schemas.openxmlformats.org/officeDocument/2006/relationships/hyperlink" Target="https://github.com/cltk/cltk/issues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s-media-cache-ak0.pinimg.com/originals/61/b2/34/61b23411d0990a69b32a89fba0536cd3.jpg" TargetMode="External"/><Relationship Id="rId4" Type="http://schemas.openxmlformats.org/officeDocument/2006/relationships/hyperlink" Target="https://github.com/gitpython-developers/GitPython" TargetMode="External"/><Relationship Id="rId5" Type="http://schemas.openxmlformats.org/officeDocument/2006/relationships/hyperlink" Target="https://en.wikipedia.org/wiki/Git_(software)" TargetMode="External"/><Relationship Id="rId6" Type="http://schemas.openxmlformats.org/officeDocument/2006/relationships/hyperlink" Target="https://en.wikipedia.org/wiki/Scientific_method" TargetMode="External"/><Relationship Id="rId7" Type="http://schemas.openxmlformats.org/officeDocument/2006/relationships/hyperlink" Target="https://en.wikipedia.org/wiki/Reproducibilit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8514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illustrated introduction to the Classical Language Toolkit &amp; Archive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921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Arts and Humanities Research Computing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Harvard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October 26, 2016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Luke Hollis &amp; Kyle P. Johnson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luke@archimedes.digital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kyle@kyle-p-johnson.com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170" name="Shape 170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Shape 172"/>
          <p:cNvSpPr txBox="1"/>
          <p:nvPr/>
        </p:nvSpPr>
        <p:spPr>
          <a:xfrm>
            <a:off x="539675" y="125420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Extensibility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480452" y="1254158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Accepting of any proven NLP algorithms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100% NLP coverage of all ancient langs</a:t>
            </a:r>
          </a:p>
        </p:txBody>
      </p:sp>
      <p:grpSp>
        <p:nvGrpSpPr>
          <p:cNvPr id="174" name="Shape 174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175" name="Shape 175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/>
        </p:nvSpPr>
        <p:spPr>
          <a:xfrm>
            <a:off x="539675" y="212745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Multi–disciplinary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480452" y="2127464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Academic depts, CS, faith traditions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Intersection of industry &amp; academe</a:t>
            </a:r>
          </a:p>
        </p:txBody>
      </p:sp>
      <p:grpSp>
        <p:nvGrpSpPr>
          <p:cNvPr id="179" name="Shape 179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180" name="Shape 180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539675" y="3000775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Mutual benefit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3480452" y="3004317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Full public record of all commits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Researchers develop own work</a:t>
            </a:r>
          </a:p>
        </p:txBody>
      </p:sp>
      <p:grpSp>
        <p:nvGrpSpPr>
          <p:cNvPr id="184" name="Shape 184"/>
          <p:cNvGrpSpPr/>
          <p:nvPr/>
        </p:nvGrpSpPr>
        <p:grpSpPr>
          <a:xfrm>
            <a:off x="424824" y="3874102"/>
            <a:ext cx="8294359" cy="799446"/>
            <a:chOff x="424812" y="3871258"/>
            <a:chExt cx="8294359" cy="849932"/>
          </a:xfrm>
        </p:grpSpPr>
        <p:sp>
          <p:nvSpPr>
            <p:cNvPr id="185" name="Shape 185"/>
            <p:cNvSpPr/>
            <p:nvPr/>
          </p:nvSpPr>
          <p:spPr>
            <a:xfrm>
              <a:off x="2927672" y="3871291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24812" y="3871258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Shape 187"/>
          <p:cNvSpPr txBox="1"/>
          <p:nvPr/>
        </p:nvSpPr>
        <p:spPr>
          <a:xfrm>
            <a:off x="539675" y="387410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Inclusion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480452" y="3876311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Collaborative, encouraging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Free, easy communication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195" name="Shape 195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Shape 197"/>
          <p:cNvSpPr txBox="1"/>
          <p:nvPr/>
        </p:nvSpPr>
        <p:spPr>
          <a:xfrm>
            <a:off x="539675" y="125420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Free &amp; open source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480452" y="1254158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Fork, modify, merge … whatever!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MIT licence (OK for commercial use)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CLTK Archive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465800"/>
            <a:ext cx="2540100" cy="31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http://archive.cltk.org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Almost to “alpha”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Led and designed by Luke Hollis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Node.js + React frontend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Interactive reading, research, and educational environment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Document annotations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Scholarly commentaries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Vocabulary and morphology help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Poetry scansion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Standard document format for adding new languages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975" y="684837"/>
            <a:ext cx="6038099" cy="377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CLTK API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http://api.cltk.org</a:t>
            </a:r>
            <a:r>
              <a:rPr lang="en"/>
              <a:t> (soon)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Logical text serving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 data for NLP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RESTful 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Python w/ the Flask framework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Containerized with Docker, served on Google Cloud Platform with Kubernetes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699" y="802925"/>
            <a:ext cx="5857952" cy="353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 Data Reading Interface for Classical Texts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Leverage metadata to create a multimedia networked reading environment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Digital narrative construction from data journalists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Linked data resources and create our own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Researchers, educators, and students tools that simplify in depth study of classical texts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Status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611 classical texts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317,721 nodes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109 authors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5 languages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4,593 definitions for 14,489 word forms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19,892 entities from Wikipedia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~180,000 related passages (above significance threshold)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Reading Environment Metadata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229875"/>
            <a:ext cx="46113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Commentary (modern)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Translations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Definitions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Media (images / manuscripts, audio soon)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Entities (Wikipedia, Pleiades)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Related Passages (text reuse)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5028725" y="1314950"/>
            <a:ext cx="32967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Scansion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Annotations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Annotation collection (soon)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Criticism (soon)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 currently accessible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http://archive.cltk.org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the Toolkit and Archive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Story: Educator and annotation collections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Educator can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create annotations,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add annotations to a collection,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and share a link to that collection with their classroom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Metadata is not static - deployment with microservices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615350"/>
            <a:ext cx="8520600" cy="29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Metadata is not static - continuously evolving as corpora are added/updated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Moving away from a large application and single point of failure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Packaging data mining scripts as services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Migrating to Google Cloud Platform with Kubernetes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Metadata continually refreshing / evolving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2" y="1709737"/>
            <a:ext cx="46767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1336500" y="1104050"/>
            <a:ext cx="2182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Static JSON files and CLTK text API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2096075" y="3576825"/>
            <a:ext cx="1134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Media files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894225" y="2846100"/>
            <a:ext cx="1749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API responses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375000" y="1942200"/>
            <a:ext cx="1990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mining services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5596025" y="1307650"/>
            <a:ext cx="1314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environment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Meteor / Apollo stack / GraphQL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75" y="2063325"/>
            <a:ext cx="2971074" cy="101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00" y="1960137"/>
            <a:ext cx="1960300" cy="12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594" y="1782700"/>
            <a:ext cx="1604399" cy="1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557" y="651800"/>
            <a:ext cx="4990043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413400" y="4076825"/>
            <a:ext cx="3538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Example application environment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Building content and fixing existing content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 users: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Media / annotation creation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Exploring options for crowdsourcing correcting or adding the metadata as ‘Community Editors’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Works with any texts in our JSON format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 anyone here has documents they’d like to share in a multimedia, linked data reading environment, you can get started very quickly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</a:t>
            </a:r>
            <a:r>
              <a:rPr lang="en" sz="1000"/>
              <a:t>t</a:t>
            </a:r>
            <a:r>
              <a:rPr lang="en" sz="1000"/>
              <a:t>itle: ‘Aeneid’,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</a:t>
            </a:r>
            <a:r>
              <a:rPr lang="en" sz="1000"/>
              <a:t>t</a:t>
            </a:r>
            <a:r>
              <a:rPr lang="en" sz="1000"/>
              <a:t>exts: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     ‘1’: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           ‘1’ : ‘Arma virumque cano Troiae qui primus ab oris’,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      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  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/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Workflow: Leveraging CLTK core modules for identifying and extracting metadata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634575"/>
            <a:ext cx="8520600" cy="293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Lemmatization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Named Entity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Text Reuse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11700" y="1481250"/>
            <a:ext cx="31002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Make observations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Think of interesting questions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Formulate hypotheses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testable predictions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Gather data to test predictions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general theories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(repeat)</a:t>
            </a:r>
          </a:p>
        </p:txBody>
      </p:sp>
      <p:cxnSp>
        <p:nvCxnSpPr>
          <p:cNvPr id="312" name="Shape 312"/>
          <p:cNvCxnSpPr/>
          <p:nvPr/>
        </p:nvCxnSpPr>
        <p:spPr>
          <a:xfrm flipH="1" rot="10800000">
            <a:off x="3549525" y="1897325"/>
            <a:ext cx="1739400" cy="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13" name="Shape 313"/>
          <p:cNvSpPr txBox="1"/>
          <p:nvPr/>
        </p:nvSpPr>
        <p:spPr>
          <a:xfrm>
            <a:off x="5941325" y="1330850"/>
            <a:ext cx="25125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Peer review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Documentation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Reproducibility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Archiving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Data sharing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311700" y="1481250"/>
            <a:ext cx="31002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Make observations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Think of interesting questions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Formulate hypotheses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testable predictions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Gather data to test predictions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general theories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(repeat)</a:t>
            </a:r>
          </a:p>
        </p:txBody>
      </p:sp>
      <p:cxnSp>
        <p:nvCxnSpPr>
          <p:cNvPr id="320" name="Shape 320"/>
          <p:cNvCxnSpPr/>
          <p:nvPr/>
        </p:nvCxnSpPr>
        <p:spPr>
          <a:xfrm flipH="1" rot="10800000">
            <a:off x="3549525" y="1897325"/>
            <a:ext cx="1739400" cy="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21" name="Shape 321"/>
          <p:cNvSpPr txBox="1"/>
          <p:nvPr/>
        </p:nvSpPr>
        <p:spPr>
          <a:xfrm>
            <a:off x="5941325" y="1330850"/>
            <a:ext cx="25125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Peer review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Documentation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Reproducibility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Archiving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Data sharing</a:t>
            </a:r>
          </a:p>
        </p:txBody>
      </p:sp>
      <p:sp>
        <p:nvSpPr>
          <p:cNvPr id="322" name="Shape 322"/>
          <p:cNvSpPr/>
          <p:nvPr/>
        </p:nvSpPr>
        <p:spPr>
          <a:xfrm>
            <a:off x="6271925" y="1821125"/>
            <a:ext cx="1851300" cy="3999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50025" y="1229875"/>
            <a:ext cx="4282200" cy="3339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4"/>
                </a:solidFill>
              </a:rPr>
              <a:t>Low</a:t>
            </a:r>
            <a:r>
              <a:rPr lang="en"/>
              <a:t>: Good datasets for NLP of ancient languages (Egyptian hieroglyphs, Ancient Greek, Latin, Hebrew, Sanskrit, Tibetan, Classical Chinese, etc.)</a:t>
            </a:r>
          </a:p>
        </p:txBody>
      </p:sp>
      <p:sp>
        <p:nvSpPr>
          <p:cNvPr id="98" name="Shape 98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lt2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EFF4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11700" y="1481250"/>
            <a:ext cx="31002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Make observations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Think of interesting questions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Formulate hypotheses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testable predictions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Gather data to test predictions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Develop general theories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(repeat)</a:t>
            </a:r>
          </a:p>
        </p:txBody>
      </p:sp>
      <p:cxnSp>
        <p:nvCxnSpPr>
          <p:cNvPr id="329" name="Shape 329"/>
          <p:cNvCxnSpPr/>
          <p:nvPr/>
        </p:nvCxnSpPr>
        <p:spPr>
          <a:xfrm flipH="1" rot="10800000">
            <a:off x="3549525" y="1897325"/>
            <a:ext cx="1739400" cy="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30" name="Shape 330"/>
          <p:cNvSpPr txBox="1"/>
          <p:nvPr/>
        </p:nvSpPr>
        <p:spPr>
          <a:xfrm>
            <a:off x="5941325" y="1330850"/>
            <a:ext cx="25125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Peer review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Documentation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Reproducibility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Archiving</a:t>
            </a:r>
          </a:p>
          <a:p>
            <a:pPr indent="-3302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600"/>
              <a:t>Data sharing</a:t>
            </a:r>
          </a:p>
        </p:txBody>
      </p:sp>
      <p:sp>
        <p:nvSpPr>
          <p:cNvPr id="331" name="Shape 331"/>
          <p:cNvSpPr/>
          <p:nvPr/>
        </p:nvSpPr>
        <p:spPr>
          <a:xfrm>
            <a:off x="6271925" y="1821125"/>
            <a:ext cx="1851300" cy="3999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3549525" y="3028375"/>
            <a:ext cx="23088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/>
              <a:t>Data sets should be: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Versioned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Author-attributed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Auditable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Editable</a:t>
            </a:r>
          </a:p>
          <a:p>
            <a:pPr indent="-330200" lvl="0" marL="45720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Easily obtained</a:t>
            </a:r>
          </a:p>
        </p:txBody>
      </p:sp>
      <p:cxnSp>
        <p:nvCxnSpPr>
          <p:cNvPr id="333" name="Shape 333"/>
          <p:cNvCxnSpPr/>
          <p:nvPr/>
        </p:nvCxnSpPr>
        <p:spPr>
          <a:xfrm flipH="1">
            <a:off x="4556225" y="2142150"/>
            <a:ext cx="1385100" cy="859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organization: Repositories</a:t>
            </a:r>
          </a:p>
        </p:txBody>
      </p:sp>
      <p:sp>
        <p:nvSpPr>
          <p:cNvPr id="339" name="Shape 339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40" name="Shape 340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341" name="Shape 341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Shape 343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344" name="Shape 344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347" name="Shape 347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350" name="Shape 3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Shape 352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353" name="Shape 353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356" name="Shape 356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8" name="Shape 358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9" name="Shape 359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0" name="Shape 360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1" name="Shape 361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2" name="Shape 362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3" name="Shape 363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Repositories</a:t>
            </a:r>
          </a:p>
        </p:txBody>
      </p:sp>
      <p:sp>
        <p:nvSpPr>
          <p:cNvPr id="369" name="Shape 369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0" name="Shape 370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371" name="Shape 371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374" name="Shape 374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377" name="Shape 377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380" name="Shape 38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383" name="Shape 383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386" name="Shape 386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8" name="Shape 388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" name="Shape 389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0" name="Shape 390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1" name="Shape 391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2" name="Shape 392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3" name="Shape 393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4" name="Shape 394"/>
          <p:cNvCxnSpPr/>
          <p:nvPr/>
        </p:nvCxnSpPr>
        <p:spPr>
          <a:xfrm rot="10800000">
            <a:off x="1280425" y="2652012"/>
            <a:ext cx="347700" cy="924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 rot="10800000">
            <a:off x="5828371" y="1822122"/>
            <a:ext cx="1439400" cy="389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organization: Core vs. Data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CLTK Core software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Led by programmers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Coordinates data processing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Downloads and installs data repositories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Linguistic data repositories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Led by language experts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Plaintext corpora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Trained models (for machine learning)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Dictionaries, word lists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Tagged texts (for part-of-speech, dependency grammar)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CLTK Archive and API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Reading environment, with NLP and research extras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Totally led by Luke Holli</a:t>
            </a:r>
            <a:r>
              <a:rPr lang="en"/>
              <a:t>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(Really quick) quickstart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Make virtualenv and download core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pyvenv venv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source venv/bin/activate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pip install cltk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Download and import corpora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python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from cltk.corpus.utils.importer import CorpusImporter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ci = CorpusImporter('greek')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ci.list_corpora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['greek_software_tlgu', 'greek_text_perseus', 'phi7', 'tlg', 'greek_proper_names_cltk', 'greek_models_cltk', 'greek_treebank_perseus', 'greek_lexica_perseus', 'greek_training_set_sentence_cltk', 'greek_word2vec_cltk']</a:t>
            </a:r>
          </a:p>
          <a:p>
            <a:pPr indent="-228600" lvl="1" marL="91440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ci.import_corpus('greek_text_perseus')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Setup for PHI and TLG corpora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PHI5, PHI7, and TLG_E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Not downloaded, but imported from local files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ci.import_corpus('tlg', '~/Documents/corpora/TLG_E/')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Makes copy of corpus at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~/cltk_data/originals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Convert TLG from Beta Code into Unicode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from cltk.corpus.greek.tlgu import TLGU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t = TLGU()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t.convert_corpus(corpus='tlg')</a:t>
            </a:r>
          </a:p>
          <a:p>
            <a:pPr indent="-228600" lvl="1" marL="914400" rtl="0">
              <a:spcBef>
                <a:spcPts val="0"/>
              </a:spcBef>
              <a:buFont typeface="Roboto Mono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&gt;&gt;&gt; t.convert_corpus(corpus='phi5')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Makes copy of corpus 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~cltk_data/greek/text/tlg</a:t>
            </a:r>
            <a:r>
              <a:rPr lang="en"/>
              <a:t> or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~/cltk_data/latin/text/phi5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Concordance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Information retrieval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Plain and regex searching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Robust boolean search on the way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n-gram: 'Ut primum nocte discussa sol’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bigrams: ('ut', 'primum'), ('primum', 'nocte'), ('nocte', 'discussa'), ('discussa', 'sol')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trigrams: ('ut', 'primum', 'nocte'), ('primum', 'nocte', 'discussa'), ('nocte', 'discussa', 'sol')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5-grams: ('ut', 'primum', 'nocte', 'discussa', 'sol')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Word frequencies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simple count for a word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complete reports for a text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Word tokenization (via NLTK)</a:t>
            </a:r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NLP for all languages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NLP for Greek and Latin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Text normalization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j → i, v → u (Latin)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Beta Code conversion (for legacy Greek texts)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TLG and PHI corpus specific (remove formatting)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Unicode normalization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Sentence tokenizer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Lemmatizer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Stemmer (Latin)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Word tokenizer, for enclitics (Latin)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Stopword filtering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NLP for Greek and Latin (cont'd.)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Named Entity Recognition (NER)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Part-of-speech (POS) tagger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From Perseus/Alphaeus treebank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Great work remaining to be done, convert their codes to others (Brill, PROIEL, etc)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Dependency grammar tagger 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In progress!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Prosody scanner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Syllabifier (Greek)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TLG and PHI5 indices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File to author, genre to authors, date to authors, gender to authors, etc.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Word2Vec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Beyond Greek and Latin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68 repos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https://github.com/cltk</a:t>
            </a:r>
            <a:r>
              <a:rPr lang="en"/>
              <a:t>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Chinese, Coptic, Pali, Tibetan, Middle English, Telugu, Classical Hindi, Sanskrit, Hebrew, Aramaic, Old &amp; Middle English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2.5 GB (!) of Chinese Buddhist texts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Coptic texts (via Coptic Scriptorium)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Pali Tipitaka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Tibetan POS tagged texts and a lexicon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Parallel corpora – ready for statistical machine translation (hint, hint)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Corpus of ~50 million Hebrew words, ~20 million Aramaic (via Sefaria)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Entirety of Perseus/Open Philology 10s of millions of words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50025" y="1229875"/>
            <a:ext cx="4282200" cy="3339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Low: Good datasets for NLP of ancient languages (Egyptian hieroglyphs, Ancient Greek, Latin, Hebrew, Sanskrit, Tibetan, Classical Chinese, etc.)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4"/>
                </a:solidFill>
              </a:rPr>
              <a:t>Medium</a:t>
            </a:r>
            <a:r>
              <a:rPr lang="en"/>
              <a:t>: Quantified Classics</a:t>
            </a:r>
          </a:p>
        </p:txBody>
      </p:sp>
      <p:sp>
        <p:nvSpPr>
          <p:cNvPr id="107" name="Shape 107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lt2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chemeClr val="accent4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EFF4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Re-classifying Greek genres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448" name="Shape 44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genre?</a:t>
            </a:r>
          </a:p>
        </p:txBody>
      </p:sp>
      <p:sp>
        <p:nvSpPr>
          <p:cNvPr id="449" name="Shape 4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Genre labels to Greek literature have slowly accumulated over the past 2,500+ years. They do not reflect the thinking of one people or method, but are the result of centuries of consensus and debate.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99" y="376950"/>
            <a:ext cx="2814424" cy="44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950" y="409999"/>
            <a:ext cx="5216875" cy="43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5" y="376937"/>
            <a:ext cx="4762500" cy="44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5021750" y="607825"/>
            <a:ext cx="3728400" cy="3993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5000">
                <a:solidFill>
                  <a:schemeClr val="accent4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Hypothesis</a:t>
            </a:r>
          </a:p>
        </p:txBody>
      </p:sp>
      <p:sp>
        <p:nvSpPr>
          <p:cNvPr id="467" name="Shape 467"/>
          <p:cNvSpPr txBox="1"/>
          <p:nvPr>
            <p:ph idx="1" type="subTitle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AI classify literature better than the scholarly tradition?</a:t>
            </a:r>
          </a:p>
        </p:txBody>
      </p:sp>
      <p:sp>
        <p:nvSpPr>
          <p:cNvPr id="468" name="Shape 46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statistical machine learning both expose illogical elements of the traditional taxonomy and also assist in creating a new data–driven one?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Methodology</a:t>
            </a:r>
          </a:p>
        </p:txBody>
      </p:sp>
      <p:sp>
        <p:nvSpPr>
          <p:cNvPr id="474" name="Shape 47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Discovery, clustering, &amp; classification</a:t>
            </a:r>
          </a:p>
        </p:txBody>
      </p:sp>
      <p:sp>
        <p:nvSpPr>
          <p:cNvPr id="475" name="Shape 47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look at what text data survives, its basic linguistic properties, how well it clusters in unsupervised ML, and how supervised models perform with various features extracted.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corpus statistics</a:t>
            </a:r>
          </a:p>
        </p:txBody>
      </p:sp>
      <p:grpSp>
        <p:nvGrpSpPr>
          <p:cNvPr id="481" name="Shape 481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482" name="Shape 48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Shape 48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Corpus counts</a:t>
            </a:r>
          </a:p>
        </p:txBody>
      </p:sp>
      <p:grpSp>
        <p:nvGrpSpPr>
          <p:cNvPr id="485" name="Shape 48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486" name="Shape 48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Shape 48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Counts per author</a:t>
            </a:r>
          </a:p>
        </p:txBody>
      </p:sp>
      <p:sp>
        <p:nvSpPr>
          <p:cNvPr id="489" name="Shape 489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words per author: 39526.99725726824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Standard deviation of words per author: 174923.28976653758</a:t>
            </a:r>
          </a:p>
        </p:txBody>
      </p:sp>
      <p:grpSp>
        <p:nvGrpSpPr>
          <p:cNvPr id="490" name="Shape 490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491" name="Shape 491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Shape 493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Avgs per author</a:t>
            </a:r>
          </a:p>
        </p:txBody>
      </p:sp>
      <p:sp>
        <p:nvSpPr>
          <p:cNvPr id="494" name="Shape 49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</a:pPr>
            <a:r>
              <a:rPr lang="en" sz="1600"/>
              <a:t>Mean unique words per author: 5435.820076796489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Standard deviation of unique words per author: 14195.290142159112</a:t>
            </a:r>
          </a:p>
        </p:txBody>
      </p:sp>
      <p:sp>
        <p:nvSpPr>
          <p:cNvPr id="495" name="Shape 49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Total author files: 1,822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Total words: 72,057,716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Total unique words: 1,515,193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70" y="0"/>
            <a:ext cx="74416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idx="1" type="body"/>
          </p:nvPr>
        </p:nvSpPr>
        <p:spPr>
          <a:xfrm>
            <a:off x="2876025" y="43218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Authors by surviving text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corpus statistics</a:t>
            </a:r>
          </a:p>
        </p:txBody>
      </p:sp>
      <p:grpSp>
        <p:nvGrpSpPr>
          <p:cNvPr id="507" name="Shape 50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508" name="Shape 50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Shape 510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Lexical diversity</a:t>
            </a:r>
          </a:p>
        </p:txBody>
      </p:sp>
      <p:sp>
        <p:nvSpPr>
          <p:cNvPr id="511" name="Shape 511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Lexical diversity per author: 0.5171187962883808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Standard deviation of lexical diversity per author: 0.2732410961564417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4" y="0"/>
            <a:ext cx="8517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>
            <p:ph idx="1" type="body"/>
          </p:nvPr>
        </p:nvSpPr>
        <p:spPr>
          <a:xfrm>
            <a:off x="2376900" y="40019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Genres by average lexical diversity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50025" y="1229875"/>
            <a:ext cx="4282200" cy="3339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Low: Good datasets for NLP of ancient languages (Egyptian hieroglyphs, Ancient Greek, Latin, Hebrew, Sanskrit, Tibetan, Classical Chinese, etc.)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Medium: Quantified Classics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4"/>
                </a:solidFill>
              </a:rPr>
              <a:t>High</a:t>
            </a:r>
            <a:r>
              <a:rPr lang="en"/>
              <a:t>: Framework for an integrated study of the ancient world</a:t>
            </a:r>
          </a:p>
        </p:txBody>
      </p:sp>
      <p:sp>
        <p:nvSpPr>
          <p:cNvPr id="116" name="Shape 116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accent4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chemeClr val="lt2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EFF4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Genre stats</a:t>
            </a:r>
          </a:p>
        </p:txBody>
      </p:sp>
      <p:grpSp>
        <p:nvGrpSpPr>
          <p:cNvPr id="523" name="Shape 523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524" name="Shape 52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Shape 52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Overall</a:t>
            </a:r>
          </a:p>
        </p:txBody>
      </p:sp>
      <p:grpSp>
        <p:nvGrpSpPr>
          <p:cNvPr id="527" name="Shape 52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528" name="Shape 52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Shape 530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Highest lex. diversity</a:t>
            </a:r>
          </a:p>
        </p:txBody>
      </p:sp>
      <p:sp>
        <p:nvSpPr>
          <p:cNvPr id="531" name="Shape 531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Choliambographi, 1.0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Epigrammatici, 0.886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Elegiaci, 0.789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Lyrici, 0.750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Iambici, 0.748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Poetae Didactici, 0.735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grpSp>
        <p:nvGrpSpPr>
          <p:cNvPr id="532" name="Shape 532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533" name="Shape 533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Shape 53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Lowest lex. diversity</a:t>
            </a:r>
          </a:p>
        </p:txBody>
      </p:sp>
      <p:sp>
        <p:nvSpPr>
          <p:cNvPr id="536" name="Shape 53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Geometri, 0.046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Scriptores Rerum Naturalium, 0.151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Onirocritici, 0.160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Chronographi, 0.192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Hymnographi, 0.120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 Theologici, 0.206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Astronomici, 0.211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Mathematici, 0.226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Doxographi, 0.243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537" name="Shape 53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Labels: 56 (including “no label”)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Genre stats</a:t>
            </a:r>
          </a:p>
        </p:txBody>
      </p:sp>
      <p:grpSp>
        <p:nvGrpSpPr>
          <p:cNvPr id="543" name="Shape 543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544" name="Shape 54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Shape 54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Philosophici</a:t>
            </a:r>
          </a:p>
        </p:txBody>
      </p:sp>
      <p:grpSp>
        <p:nvGrpSpPr>
          <p:cNvPr id="547" name="Shape 54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548" name="Shape 54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Shape 550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Historici</a:t>
            </a:r>
          </a:p>
        </p:txBody>
      </p:sp>
      <p:sp>
        <p:nvSpPr>
          <p:cNvPr id="551" name="Shape 551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Lex. diversity: 0.598809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wc/author: 20,618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unique wc/author: 3,570</a:t>
            </a:r>
          </a:p>
        </p:txBody>
      </p:sp>
      <p:grpSp>
        <p:nvGrpSpPr>
          <p:cNvPr id="552" name="Shape 552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553" name="Shape 553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Shape 55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Mechanici</a:t>
            </a:r>
          </a:p>
        </p:txBody>
      </p:sp>
      <p:sp>
        <p:nvSpPr>
          <p:cNvPr id="556" name="Shape 55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Lex. diversity: 0.310574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wc/author: 24,746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unique wc/author: 3,331</a:t>
            </a:r>
          </a:p>
        </p:txBody>
      </p:sp>
      <p:sp>
        <p:nvSpPr>
          <p:cNvPr id="557" name="Shape 55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Lex. diversity: 0.472702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wc/author: 51,513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Mean unique wc/author: 5,177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Clustering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NMF (similar to LDA)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Topic–to–epithets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400"/>
              <a:t>Under 20% diversity: Theologici, Historici/-ae, Philosophici/-ae, Scriptores Ecclesiastici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Epithet–to–topics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Under 20% diversity: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0: Philosophici/-ae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1: Historici/-ae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2: Comici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3: Scriptores Ecclesiastici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4: Historici/-ae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Affinity Clustering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Problem: Clusters very tight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Shape 568"/>
          <p:cNvGraphicFramePr/>
          <p:nvPr/>
        </p:nvGraphicFramePr>
        <p:xfrm>
          <a:off x="1414462" y="43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952500"/>
                <a:gridCol w="1177375"/>
                <a:gridCol w="13277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most_common_topic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topic_diversity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total_docs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unique_topics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0.466667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Theologici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0.111111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Fabularum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Atticistae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Elegiaci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Sophistae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0.307692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0.302326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0.172775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Polyhistorici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Apologetici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0.444444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Mimographi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Hymnographi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Biographi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0.666667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Poetae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0.421053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Gnomici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Mathematici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0.555556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9" name="Shape 56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Topics w/in epithets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Shape 574"/>
          <p:cNvGraphicFramePr/>
          <p:nvPr/>
        </p:nvGraphicFramePr>
        <p:xfrm>
          <a:off x="1257300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617725"/>
                <a:gridCol w="1321775"/>
                <a:gridCol w="1689525"/>
                <a:gridCol w="678600"/>
                <a:gridCol w="1104650"/>
                <a:gridCol w="12171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epithet_diversity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most_common_epithet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topic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total_epithets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unique_epithets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0.155172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0.195122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Ecclesiastici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0.19802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0.307692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Grammatici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0.466667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Mathematici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0.545455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0.1875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0.833333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5" name="Shape 57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Epithets w/in topic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Most consistent topics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0: Philosophici/-ae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ειμι 2.85 | ου 1.01 | εχω 0.95 | τος 0.49 | ποιεω 0.47 | πα 0.37 | οιος 0.36 | τοιου 0.36 | αυτο 0.36 | μονον 0.35 | ολοξ 0.34 | δεω1 0.34 | ος 0.32 | μαλλον 0.31 | φημι 0.31 | ειπον 0.31 | παλιν 0.31 | παντα 0.3 | εαυτου 0.3 | κατ 0.28 |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1: Historici/-ae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φημι 3.03 | ειμι 0.69 | φησι 0.41 | φησιν 0.36 | λεγει 0.3 | πρωτω 0.27 | γενεσθαι 0.27 | ιστορεω 0.22 | φασι 0.21 | καθα 0.21 | προτερος 0.2 | καλεω 0.19 | διος 0.17 | λεγεται 0.17 | υστερος 0.16 | αθηνη 0.16 | ιερον 0.15 | γουν 0.15 | διο 0.14 | λεγεσθαι 0.14 |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2: Comici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ειμι 0.64 | κακοω 0.51 | ανηρ 0.39 | οραω 0.38 | ευ 0.33 | δοκεω 0.32 | κακον 0.31 | εχω 0.29 | απας 0.29 | ζαω 0.28 | ειδον 0.26 | εμεω 0.26 | αγαθος 0.25 | ποτ 0.23 | αει 0.22 | καλος 0.21 | νυ 0.21 | βιον 0.21 | οιδα 0.21 | καν 0.2 |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Most consistent topics</a:t>
            </a:r>
          </a:p>
        </p:txBody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3: Scriptores Ecclesiastici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χριστος 0.97 | θεαομαι 0.83 | θεος 0.48 | κυριου 0.4 | ιησου 0.4 | κυριος 0.37 | θεον 0.32 | ου 0.28 | χριστον 0.28 | αγιος 0.28 | υιος 0.27 | ανθρωπος 0.22 | μα 0.22 | πνευ 0.21 | λεγει 0.2 | προφητης 0.19 | ειμι 0.18 | πνευματος 0.18 | αγιου 0.18 | σωτηρ 0.17 |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4: Historici/-ae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πολιν 0.53 | πολεως 0.5 | εκει 0.46 | πολυς 0.38 | εχω 0.38 | ανηρ 0.31 | ου 0.3 | εαυτου 0.28 | βασιλεως 0.28 | ειμι 0.28 | νος 0.27 | πολεμον 0.26 | ηδος 0.24 | αρχω 0.24 | πολει 0.23 | χωραν 0.22 | ταυτην 0.21 | εκεινου 0.21 | θεν 0.21 | απας 0.2 |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Classification</a:t>
            </a: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Decision tree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 forest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ADA boost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CNN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Binary, Philosophy and Theology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acc 0.609023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https://github.com/kylepjohnson/cnn-text-classification-tf</a:t>
            </a:r>
            <a:r>
              <a:rPr lang="en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TODO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LDA-HD</a:t>
            </a:r>
            <a:r>
              <a:rPr lang="en"/>
              <a:t>P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772" y="409997"/>
            <a:ext cx="4363524" cy="30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extraction (tf-idf)</a:t>
            </a:r>
          </a:p>
        </p:txBody>
      </p:sp>
      <p:graphicFrame>
        <p:nvGraphicFramePr>
          <p:cNvPr id="600" name="Shape 600"/>
          <p:cNvGraphicFramePr/>
          <p:nvPr/>
        </p:nvGraphicFramePr>
        <p:xfrm>
          <a:off x="457200" y="146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15621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ααω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αβαθης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…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αβακιον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ϲωμα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ϲωμαϲιν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epithet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1459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825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323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417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2475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638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4075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Philosophici/-ae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2127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Sophistae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2074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Theologici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2173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1419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Scriptores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extraction (morphology)</a:t>
            </a:r>
          </a:p>
        </p:txBody>
      </p:sp>
      <p:graphicFrame>
        <p:nvGraphicFramePr>
          <p:cNvPr id="606" name="Shape 606"/>
          <p:cNvGraphicFramePr/>
          <p:nvPr/>
        </p:nvGraphicFramePr>
        <p:xfrm>
          <a:off x="457200" y="14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15621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verb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noun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…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participle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adjective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adverb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epithet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2466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5367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1445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1459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3460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2332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2089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825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906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1568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736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842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417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679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2001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2475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4075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Philosophici/-ae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2127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Sophistae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2074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Theologici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908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1378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798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198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2173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1419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Scriptores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 for a connected ancient world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99" y="1211700"/>
            <a:ext cx="8411199" cy="33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extraction (syntax)</a:t>
            </a:r>
          </a:p>
        </p:txBody>
      </p:sp>
      <p:graphicFrame>
        <p:nvGraphicFramePr>
          <p:cNvPr id="612" name="Shape 612"/>
          <p:cNvGraphicFramePr/>
          <p:nvPr/>
        </p:nvGraphicFramePr>
        <p:xfrm>
          <a:off x="491912" y="1400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707125"/>
                <a:gridCol w="877775"/>
                <a:gridCol w="1020050"/>
                <a:gridCol w="1020025"/>
                <a:gridCol w="934675"/>
                <a:gridCol w="906250"/>
                <a:gridCol w="739500"/>
                <a:gridCol w="195477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nsubj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det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…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amod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nmod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dobj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epithet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910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2323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4129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292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335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918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678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383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Philosophici/-ae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643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Sophistae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Theologici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344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Historici/-ae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322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Scriptores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Decision tree</a:t>
            </a:r>
          </a:p>
        </p:txBody>
      </p:sp>
      <p:graphicFrame>
        <p:nvGraphicFramePr>
          <p:cNvPr id="618" name="Shape 618"/>
          <p:cNvGraphicFramePr/>
          <p:nvPr/>
        </p:nvGraphicFramePr>
        <p:xfrm>
          <a:off x="2000250" y="50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1333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Alchemistae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Elegiaci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Grammatici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Poetae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Rhetorici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Ecclesiastici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Sophistae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Theologici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/ total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 forest</a:t>
            </a:r>
          </a:p>
        </p:txBody>
      </p:sp>
      <p:graphicFrame>
        <p:nvGraphicFramePr>
          <p:cNvPr id="624" name="Shape 624"/>
          <p:cNvGraphicFramePr/>
          <p:nvPr/>
        </p:nvGraphicFramePr>
        <p:xfrm>
          <a:off x="2000250" y="50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1333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Alchemistae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Elegiaci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Grammatici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Poetae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Rhetorici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Ecclesiastici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Sophistae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Theologici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/ total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 Boost</a:t>
            </a:r>
          </a:p>
        </p:txBody>
      </p:sp>
      <p:graphicFrame>
        <p:nvGraphicFramePr>
          <p:cNvPr id="630" name="Shape 630"/>
          <p:cNvGraphicFramePr/>
          <p:nvPr/>
        </p:nvGraphicFramePr>
        <p:xfrm>
          <a:off x="2000250" y="50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1333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Alchemistae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Elegiaci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Grammatici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Poetae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Rhetorici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Ecclesiastici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Sophistae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Theologici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Tragici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/ total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Classification results</a:t>
            </a:r>
          </a:p>
        </p:txBody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Overall Random Forest has slight edge over Decision tree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0.1 - 0.3 better in precsion and recall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ADA Boost worst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Interesting: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Alchemistae is 100% precision w/ DT, 0%  RF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RF worse precision:: Alchemistae, Historici, Lyrici, Sophistae, Theologici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Medici is 15% precision w/ DT, 100% RF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Rhetorici is 38% precision w/ DT, 100% RF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Elegiaci, Poetae 0% in all</a:t>
            </a:r>
          </a:p>
        </p:txBody>
      </p:sp>
      <p:graphicFrame>
        <p:nvGraphicFramePr>
          <p:cNvPr id="637" name="Shape 637"/>
          <p:cNvGraphicFramePr/>
          <p:nvPr/>
        </p:nvGraphicFramePr>
        <p:xfrm>
          <a:off x="4291550" y="210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{06D8DE78-0239-4801-8B50-82265E17257E}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Decision tree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Random forest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0.52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ADA Boost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observations</a:t>
            </a:r>
          </a:p>
        </p:txBody>
      </p:sp>
      <p:sp>
        <p:nvSpPr>
          <p:cNvPr id="643" name="Shape 643"/>
          <p:cNvSpPr/>
          <p:nvPr/>
        </p:nvSpPr>
        <p:spPr>
          <a:xfrm>
            <a:off x="432350" y="1304875"/>
            <a:ext cx="2469299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 txBox="1"/>
          <p:nvPr>
            <p:ph idx="4294967295" type="body"/>
          </p:nvPr>
        </p:nvSpPr>
        <p:spPr>
          <a:xfrm>
            <a:off x="432350" y="14515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Corpus</a:t>
            </a:r>
          </a:p>
        </p:txBody>
      </p:sp>
      <p:sp>
        <p:nvSpPr>
          <p:cNvPr id="645" name="Shape 645"/>
          <p:cNvSpPr txBox="1"/>
          <p:nvPr>
            <p:ph idx="4294967295" type="body"/>
          </p:nvPr>
        </p:nvSpPr>
        <p:spPr>
          <a:xfrm>
            <a:off x="432350" y="2070575"/>
            <a:ext cx="2471699" cy="2650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Needs aggressive cleanup: lemmatization, stopword rm, and rm short docs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But all should be tested w/o cleanup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“None” docs need a label</a:t>
            </a:r>
          </a:p>
        </p:txBody>
      </p:sp>
      <p:sp>
        <p:nvSpPr>
          <p:cNvPr id="646" name="Shape 646"/>
          <p:cNvSpPr/>
          <p:nvPr/>
        </p:nvSpPr>
        <p:spPr>
          <a:xfrm>
            <a:off x="3044776" y="1304875"/>
            <a:ext cx="2760599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4294967295" type="body"/>
          </p:nvPr>
        </p:nvSpPr>
        <p:spPr>
          <a:xfrm>
            <a:off x="3336150" y="14515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Clustering</a:t>
            </a:r>
          </a:p>
        </p:txBody>
      </p:sp>
      <p:sp>
        <p:nvSpPr>
          <p:cNvPr id="648" name="Shape 648"/>
          <p:cNvSpPr txBox="1"/>
          <p:nvPr>
            <p:ph idx="4294967295" type="body"/>
          </p:nvPr>
        </p:nvSpPr>
        <p:spPr>
          <a:xfrm>
            <a:off x="3336146" y="2070575"/>
            <a:ext cx="2471699" cy="2650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Traditional topics show poor consistency with lexical BOW classification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Some noteworthy commonalities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Need more than lexical features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Experiment w/ K</a:t>
            </a:r>
          </a:p>
        </p:txBody>
      </p:sp>
      <p:sp>
        <p:nvSpPr>
          <p:cNvPr id="649" name="Shape 649"/>
          <p:cNvSpPr/>
          <p:nvPr/>
        </p:nvSpPr>
        <p:spPr>
          <a:xfrm>
            <a:off x="5948501" y="1304875"/>
            <a:ext cx="2760599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 txBox="1"/>
          <p:nvPr>
            <p:ph idx="4294967295" type="body"/>
          </p:nvPr>
        </p:nvSpPr>
        <p:spPr>
          <a:xfrm>
            <a:off x="6254232" y="1451575"/>
            <a:ext cx="2257199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Classification</a:t>
            </a:r>
          </a:p>
        </p:txBody>
      </p:sp>
      <p:sp>
        <p:nvSpPr>
          <p:cNvPr id="651" name="Shape 651"/>
          <p:cNvSpPr txBox="1"/>
          <p:nvPr>
            <p:ph idx="4294967295" type="body"/>
          </p:nvPr>
        </p:nvSpPr>
        <p:spPr>
          <a:xfrm>
            <a:off x="6254225" y="2070575"/>
            <a:ext cx="2471699" cy="2650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Lexical features perform so-so for predictive modeling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Certain algos perform far better for subsets of data (b/c of their size or uniqueness?)</a:t>
            </a:r>
          </a:p>
          <a:p>
            <a:pPr indent="-330200" lvl="0" marL="45720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Candidate for ensemble learning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657" name="Shape 65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Genres labels might be phantoms</a:t>
            </a:r>
          </a:p>
        </p:txBody>
      </p:sp>
      <p:sp>
        <p:nvSpPr>
          <p:cNvPr id="658" name="Shape 6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Socrates on literature vs. reality:</a:t>
            </a:r>
            <a:r>
              <a:rPr lang="en"/>
              <a:t> “Mimetic art is far removed from truth, and this … is the reason why it can produce everything, because it touches or lays hold of only a small part of the object and that a phantom.” (Plato, </a:t>
            </a:r>
            <a:r>
              <a:rPr i="1" lang="en"/>
              <a:t>Republic</a:t>
            </a:r>
            <a:r>
              <a:rPr lang="en"/>
              <a:t> X, 598b)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This and other lectures</a:t>
            </a:r>
          </a:p>
          <a:p>
            <a:pPr indent="-330200" lvl="0" marL="4572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Core software: </a:t>
            </a:r>
            <a:r>
              <a:rPr lang="en" sz="1600" u="sng">
                <a:solidFill>
                  <a:schemeClr val="accent5"/>
                </a:solidFill>
                <a:hlinkClick r:id="rId4"/>
              </a:rPr>
              <a:t>https://github.com/cltk/cltk</a:t>
            </a:r>
          </a:p>
          <a:p>
            <a:pPr indent="-330200" lvl="1" marL="9144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Bug tracking: </a:t>
            </a:r>
            <a:r>
              <a:rPr lang="en" sz="1600" u="sng">
                <a:solidFill>
                  <a:schemeClr val="accent5"/>
                </a:solidFill>
                <a:hlinkClick r:id="rId5"/>
              </a:rPr>
              <a:t>https://github.com/cltk/cltk/issues</a:t>
            </a:r>
            <a:r>
              <a:rPr lang="en" sz="1600">
                <a:solidFill>
                  <a:schemeClr val="accent5"/>
                </a:solidFill>
              </a:rPr>
              <a:t> </a:t>
            </a:r>
          </a:p>
          <a:p>
            <a:pPr indent="-330200" lvl="2" marL="13716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Beginners’ issues labeled </a:t>
            </a:r>
            <a:r>
              <a:rPr lang="en" sz="1600">
                <a:highlight>
                  <a:srgbClr val="FF0000"/>
                </a:highlight>
              </a:rPr>
              <a:t>easy</a:t>
            </a:r>
          </a:p>
          <a:p>
            <a:pPr indent="-330200" lvl="0" marL="4572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Project repositories: </a:t>
            </a:r>
            <a:r>
              <a:rPr lang="en" sz="1600" u="sng">
                <a:solidFill>
                  <a:schemeClr val="accent5"/>
                </a:solidFill>
                <a:hlinkClick r:id="rId6"/>
              </a:rPr>
              <a:t>https://github.com/cltk</a:t>
            </a:r>
          </a:p>
          <a:p>
            <a:pPr indent="-330200" lvl="0" marL="4572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Docs: </a:t>
            </a:r>
            <a:r>
              <a:rPr lang="en" sz="1600" u="sng">
                <a:solidFill>
                  <a:schemeClr val="accent5"/>
                </a:solidFill>
                <a:hlinkClick r:id="rId7"/>
              </a:rPr>
              <a:t>http://docs.cltk.org</a:t>
            </a:r>
          </a:p>
          <a:p>
            <a:pPr indent="-330200" lvl="1" marL="9144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Installation: </a:t>
            </a:r>
            <a:r>
              <a:rPr lang="en" sz="1600" u="sng">
                <a:solidFill>
                  <a:schemeClr val="accent5"/>
                </a:solidFill>
                <a:hlinkClick r:id="rId8"/>
              </a:rPr>
              <a:t>http://docs.cltk.org/en/latest/installation.html</a:t>
            </a:r>
          </a:p>
          <a:p>
            <a:pPr indent="-330200" lvl="0" marL="4572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Python + Command line basics</a:t>
            </a:r>
          </a:p>
          <a:p>
            <a:pPr indent="-330200" lvl="1" marL="9144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Intro to the command line: </a:t>
            </a:r>
            <a:r>
              <a:rPr lang="en" sz="1600" u="sng">
                <a:solidFill>
                  <a:schemeClr val="accent5"/>
                </a:solidFill>
                <a:hlinkClick r:id="rId9"/>
              </a:rPr>
              <a:t>http://blog.teamtreehouse.com/introduction-to-the-mac-os-x-command-line</a:t>
            </a:r>
          </a:p>
          <a:p>
            <a:pPr indent="-330200" lvl="1" marL="9144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Python installation: </a:t>
            </a:r>
            <a:r>
              <a:rPr lang="en" sz="1600" u="sng">
                <a:solidFill>
                  <a:schemeClr val="accent5"/>
                </a:solidFill>
                <a:hlinkClick r:id="rId10"/>
              </a:rPr>
              <a:t>https://www.python.org/downloads</a:t>
            </a:r>
            <a:r>
              <a:rPr lang="en" sz="1600"/>
              <a:t> (choose 3.5)</a:t>
            </a:r>
          </a:p>
          <a:p>
            <a:pPr indent="-330200" lvl="1" marL="914400">
              <a:spcBef>
                <a:spcPts val="0"/>
              </a:spcBef>
              <a:buClr>
                <a:schemeClr val="dk2"/>
              </a:buClr>
              <a:buSzPct val="100000"/>
              <a:buFont typeface="Roboto"/>
            </a:pPr>
            <a:r>
              <a:rPr lang="en" sz="1600"/>
              <a:t>Good self-paced Python lessons: </a:t>
            </a:r>
            <a:r>
              <a:rPr lang="en" sz="1600" u="sng">
                <a:solidFill>
                  <a:schemeClr val="accent5"/>
                </a:solidFill>
                <a:hlinkClick r:id="rId11"/>
              </a:rPr>
              <a:t>http://learnpythonthehardway.org</a:t>
            </a:r>
            <a:r>
              <a:rPr lang="en" sz="16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Contribute &amp; contact</a:t>
            </a:r>
          </a:p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Classical Language Toolkit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Home: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http://cltk.org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Docs: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http://docs.cltk.org/en/latest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https://github.com/cltk/cltk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Corpora: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https://github.com/cltk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Import module: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https://github.com/cltk/cltk/blob/master/cltk/corpus/utils/importer.py</a:t>
            </a:r>
            <a:r>
              <a:rPr lang="en"/>
              <a:t>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Contribute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Issue tracking: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https://github.com/cltk/cltk/issues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Other questions: </a:t>
            </a:r>
            <a:r>
              <a:rPr lang="en" u="sng">
                <a:solidFill>
                  <a:schemeClr val="hlink"/>
                </a:solidFill>
                <a:hlinkClick r:id="rId9"/>
              </a:rPr>
              <a:t>kyle@kyle-p-johnson.com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Images</a:t>
            </a:r>
          </a:p>
          <a:p>
            <a:pPr indent="-228600" lvl="1" marL="9144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https://s-media-cache-ak0.pinimg.com/originals/61/b2/34/61b23411d0990a69b32a89fba0536cd3.jpg</a:t>
            </a:r>
            <a:r>
              <a:rPr lang="en"/>
              <a:t>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Git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GitPython: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https://github.com/gitpython-developers/GitPython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https://en.wikipedia.org/wiki/Git_(software)</a:t>
            </a:r>
            <a:r>
              <a:rPr lang="en"/>
              <a:t>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Science</a:t>
            </a:r>
          </a:p>
          <a:p>
            <a:pPr indent="-228600" lvl="1" marL="9144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https://en.wikipedia.org/wiki/Scientific_method</a:t>
            </a:r>
            <a:r>
              <a:rPr lang="en"/>
              <a:t> </a:t>
            </a:r>
          </a:p>
          <a:p>
            <a:pPr indent="-228600" lvl="1" marL="9144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https://en.wikipedia.org/wiki/Reproducibility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the numbers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Began 2014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1,660 commits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33 contributors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32 watchers, 136 stars, 98 forks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47 people, 18 teams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33 releases (with DOI for every release)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84% code coverage</a:t>
            </a:r>
          </a:p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Full POSIX support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2 students, Google Summer of Code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Patrick Burns, PhD (ISAW)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Suhaib Khan (Netaji Subhas Institute of Technology, Delhi, India); mentored by Luke Hollis of Archimedes Digital)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4341999"/>
            <a:ext cx="4162225" cy="4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basic terms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Python: A programming language known for its easy-to-read syntax and general friendliness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NLP: Natural language processing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Package or “library”: Collection of software for a particular set of tasks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NLTK: A prominent NLP package for the Python language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Git: Software for distributed software development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GitHub: A website which makes Git easy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Jupyter (formerly IPython): “Scientific notebooks”, an easy way to share 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145" name="Shape 145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Shape 147"/>
          <p:cNvSpPr txBox="1"/>
          <p:nvPr/>
        </p:nvSpPr>
        <p:spPr>
          <a:xfrm>
            <a:off x="539675" y="125420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Disintermediation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480452" y="1254158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Independent of academic bureaucracy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Software direct into researchers’ hands</a:t>
            </a:r>
          </a:p>
        </p:txBody>
      </p:sp>
      <p:grpSp>
        <p:nvGrpSpPr>
          <p:cNvPr id="149" name="Shape 149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150" name="Shape 150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 txBox="1"/>
          <p:nvPr/>
        </p:nvSpPr>
        <p:spPr>
          <a:xfrm>
            <a:off x="539675" y="212745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Decentralization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480452" y="2127464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Distributed by Git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 “pet project” of one person –  of many!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155" name="Shape 155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/>
        </p:nvSpPr>
        <p:spPr>
          <a:xfrm>
            <a:off x="539675" y="3000775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Transparency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80452" y="3004317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Public development on GitHub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Public, readable code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424824" y="3874102"/>
            <a:ext cx="8294359" cy="799446"/>
            <a:chOff x="424812" y="3871258"/>
            <a:chExt cx="8294359" cy="849932"/>
          </a:xfrm>
        </p:grpSpPr>
        <p:sp>
          <p:nvSpPr>
            <p:cNvPr id="160" name="Shape 160"/>
            <p:cNvSpPr/>
            <p:nvPr/>
          </p:nvSpPr>
          <p:spPr>
            <a:xfrm>
              <a:off x="2927672" y="3871291"/>
              <a:ext cx="5791500" cy="849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4812" y="3871258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Shape 162"/>
          <p:cNvSpPr txBox="1"/>
          <p:nvPr/>
        </p:nvSpPr>
        <p:spPr>
          <a:xfrm>
            <a:off x="539675" y="387410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Standardization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480452" y="3876311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Scientific reproducibility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Roboto"/>
            </a:pPr>
            <a:r>
              <a:rPr lang="en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Good basic texts, but editable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